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9" r:id="rId3"/>
    <p:sldId id="256" r:id="rId4"/>
    <p:sldId id="258" r:id="rId5"/>
    <p:sldId id="261" r:id="rId6"/>
    <p:sldId id="260" r:id="rId7"/>
    <p:sldId id="262" r:id="rId8"/>
    <p:sldId id="263" r:id="rId9"/>
    <p:sldId id="264" r:id="rId10"/>
    <p:sldId id="265" r:id="rId11"/>
    <p:sldId id="266"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27"/>
  </p:normalViewPr>
  <p:slideViewPr>
    <p:cSldViewPr snapToGrid="0" snapToObjects="1">
      <p:cViewPr varScale="1">
        <p:scale>
          <a:sx n="93" d="100"/>
          <a:sy n="93" d="100"/>
        </p:scale>
        <p:origin x="784"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16B179-8A15-9B40-9414-2A10CFF9E63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636F756-CDD6-564B-A851-E839B844ED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5A9A0DE-2A17-4445-87DD-115302D0D93D}"/>
              </a:ext>
            </a:extLst>
          </p:cNvPr>
          <p:cNvSpPr>
            <a:spLocks noGrp="1"/>
          </p:cNvSpPr>
          <p:nvPr>
            <p:ph type="dt" sz="half" idx="10"/>
          </p:nvPr>
        </p:nvSpPr>
        <p:spPr/>
        <p:txBody>
          <a:bodyPr/>
          <a:lstStyle/>
          <a:p>
            <a:fld id="{6BD46FBC-D7F8-5B4B-8F23-1D8E18E1CF02}" type="datetimeFigureOut">
              <a:rPr lang="it-IT" smtClean="0"/>
              <a:t>18/10/23</a:t>
            </a:fld>
            <a:endParaRPr lang="it-IT"/>
          </a:p>
        </p:txBody>
      </p:sp>
      <p:sp>
        <p:nvSpPr>
          <p:cNvPr id="5" name="Segnaposto piè di pagina 4">
            <a:extLst>
              <a:ext uri="{FF2B5EF4-FFF2-40B4-BE49-F238E27FC236}">
                <a16:creationId xmlns:a16="http://schemas.microsoft.com/office/drawing/2014/main" id="{CB6F9591-4260-BD43-BC3F-1834F96C8CC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A0F7B77-FF5D-7940-A561-538199316AF0}"/>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691215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F53270-690B-6A48-8CD6-FA6AD6388CA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FA95D25-092C-364F-97F8-1753442E9AB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4B038C4-01F9-0745-B2B4-3404A386C622}"/>
              </a:ext>
            </a:extLst>
          </p:cNvPr>
          <p:cNvSpPr>
            <a:spLocks noGrp="1"/>
          </p:cNvSpPr>
          <p:nvPr>
            <p:ph type="dt" sz="half" idx="10"/>
          </p:nvPr>
        </p:nvSpPr>
        <p:spPr/>
        <p:txBody>
          <a:bodyPr/>
          <a:lstStyle/>
          <a:p>
            <a:fld id="{6BD46FBC-D7F8-5B4B-8F23-1D8E18E1CF02}" type="datetimeFigureOut">
              <a:rPr lang="it-IT" smtClean="0"/>
              <a:t>18/10/23</a:t>
            </a:fld>
            <a:endParaRPr lang="it-IT"/>
          </a:p>
        </p:txBody>
      </p:sp>
      <p:sp>
        <p:nvSpPr>
          <p:cNvPr id="5" name="Segnaposto piè di pagina 4">
            <a:extLst>
              <a:ext uri="{FF2B5EF4-FFF2-40B4-BE49-F238E27FC236}">
                <a16:creationId xmlns:a16="http://schemas.microsoft.com/office/drawing/2014/main" id="{25B489A9-F373-7141-82E7-5E9DD5BB388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DEBCF95-D1D6-D24B-A30E-6F3776B97D51}"/>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3292121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5B46BB3-6488-1E4A-8D8F-5FB4CDA77F8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123551E-05A3-F441-8DA3-864D114D86D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7B02422-E4C1-BD4D-889D-F630452C6C3F}"/>
              </a:ext>
            </a:extLst>
          </p:cNvPr>
          <p:cNvSpPr>
            <a:spLocks noGrp="1"/>
          </p:cNvSpPr>
          <p:nvPr>
            <p:ph type="dt" sz="half" idx="10"/>
          </p:nvPr>
        </p:nvSpPr>
        <p:spPr/>
        <p:txBody>
          <a:bodyPr/>
          <a:lstStyle/>
          <a:p>
            <a:fld id="{6BD46FBC-D7F8-5B4B-8F23-1D8E18E1CF02}" type="datetimeFigureOut">
              <a:rPr lang="it-IT" smtClean="0"/>
              <a:t>18/10/23</a:t>
            </a:fld>
            <a:endParaRPr lang="it-IT"/>
          </a:p>
        </p:txBody>
      </p:sp>
      <p:sp>
        <p:nvSpPr>
          <p:cNvPr id="5" name="Segnaposto piè di pagina 4">
            <a:extLst>
              <a:ext uri="{FF2B5EF4-FFF2-40B4-BE49-F238E27FC236}">
                <a16:creationId xmlns:a16="http://schemas.microsoft.com/office/drawing/2014/main" id="{1B91DFC2-479B-624F-AB43-626BCE6D0DA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54D5C22-1813-6547-B375-75684D0C94AF}"/>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1189184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3069EA-D3CC-3C41-889B-5CA1518AF98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944F383-95A8-C54D-BDBE-B55AD243D6EA}"/>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A198A32-84E5-014C-A233-06D5CAD0C9D3}"/>
              </a:ext>
            </a:extLst>
          </p:cNvPr>
          <p:cNvSpPr>
            <a:spLocks noGrp="1"/>
          </p:cNvSpPr>
          <p:nvPr>
            <p:ph type="dt" sz="half" idx="10"/>
          </p:nvPr>
        </p:nvSpPr>
        <p:spPr/>
        <p:txBody>
          <a:bodyPr/>
          <a:lstStyle/>
          <a:p>
            <a:fld id="{6BD46FBC-D7F8-5B4B-8F23-1D8E18E1CF02}" type="datetimeFigureOut">
              <a:rPr lang="it-IT" smtClean="0"/>
              <a:t>18/10/23</a:t>
            </a:fld>
            <a:endParaRPr lang="it-IT"/>
          </a:p>
        </p:txBody>
      </p:sp>
      <p:sp>
        <p:nvSpPr>
          <p:cNvPr id="5" name="Segnaposto piè di pagina 4">
            <a:extLst>
              <a:ext uri="{FF2B5EF4-FFF2-40B4-BE49-F238E27FC236}">
                <a16:creationId xmlns:a16="http://schemas.microsoft.com/office/drawing/2014/main" id="{F3970DBC-A49F-F940-A154-6B36503A10C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83D3DD6-96CD-814B-8D21-0A9D61FAC4EA}"/>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3066217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8D23BA-2251-B846-AA78-9055DFD44B8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97B6214-020C-6C4C-BEB8-CAABE81AD6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2F93C349-AA21-E844-85B9-1D80532D6CC3}"/>
              </a:ext>
            </a:extLst>
          </p:cNvPr>
          <p:cNvSpPr>
            <a:spLocks noGrp="1"/>
          </p:cNvSpPr>
          <p:nvPr>
            <p:ph type="dt" sz="half" idx="10"/>
          </p:nvPr>
        </p:nvSpPr>
        <p:spPr/>
        <p:txBody>
          <a:bodyPr/>
          <a:lstStyle/>
          <a:p>
            <a:fld id="{6BD46FBC-D7F8-5B4B-8F23-1D8E18E1CF02}" type="datetimeFigureOut">
              <a:rPr lang="it-IT" smtClean="0"/>
              <a:t>18/10/23</a:t>
            </a:fld>
            <a:endParaRPr lang="it-IT"/>
          </a:p>
        </p:txBody>
      </p:sp>
      <p:sp>
        <p:nvSpPr>
          <p:cNvPr id="5" name="Segnaposto piè di pagina 4">
            <a:extLst>
              <a:ext uri="{FF2B5EF4-FFF2-40B4-BE49-F238E27FC236}">
                <a16:creationId xmlns:a16="http://schemas.microsoft.com/office/drawing/2014/main" id="{CEC4C3C8-A42B-114A-B1CE-D5584ECCA1C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644C812-949F-774A-A909-4010EB65EF00}"/>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3304803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86B92B-EBD7-1549-B7B9-FC0904781F9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D979BA6-94CA-6B4F-8DCC-444EE8A5273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D02A3E5-E216-604F-B8F2-7823923DD2E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E8C1A6B-E40D-1D40-A73F-69C8A68A8F82}"/>
              </a:ext>
            </a:extLst>
          </p:cNvPr>
          <p:cNvSpPr>
            <a:spLocks noGrp="1"/>
          </p:cNvSpPr>
          <p:nvPr>
            <p:ph type="dt" sz="half" idx="10"/>
          </p:nvPr>
        </p:nvSpPr>
        <p:spPr/>
        <p:txBody>
          <a:bodyPr/>
          <a:lstStyle/>
          <a:p>
            <a:fld id="{6BD46FBC-D7F8-5B4B-8F23-1D8E18E1CF02}" type="datetimeFigureOut">
              <a:rPr lang="it-IT" smtClean="0"/>
              <a:t>18/10/23</a:t>
            </a:fld>
            <a:endParaRPr lang="it-IT"/>
          </a:p>
        </p:txBody>
      </p:sp>
      <p:sp>
        <p:nvSpPr>
          <p:cNvPr id="6" name="Segnaposto piè di pagina 5">
            <a:extLst>
              <a:ext uri="{FF2B5EF4-FFF2-40B4-BE49-F238E27FC236}">
                <a16:creationId xmlns:a16="http://schemas.microsoft.com/office/drawing/2014/main" id="{BDF97061-B488-C64D-BA10-4DA2322E2B9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59CB6A6-827B-7B46-8EE3-AEC741AFDD26}"/>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3060358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6A5C78-FCB3-084F-85AC-5542321F710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F82E0DE-100D-4144-A202-335ADFF4A1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CE45CC3-2A04-AB42-A024-32FD047FFA94}"/>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B540E0D-D111-924A-B4E6-36E50FC77D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2E8A4F2-8C7D-E14C-A4F3-D8B0062A365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DE6F56D-4837-A14F-A3D0-B78193CF8E8C}"/>
              </a:ext>
            </a:extLst>
          </p:cNvPr>
          <p:cNvSpPr>
            <a:spLocks noGrp="1"/>
          </p:cNvSpPr>
          <p:nvPr>
            <p:ph type="dt" sz="half" idx="10"/>
          </p:nvPr>
        </p:nvSpPr>
        <p:spPr/>
        <p:txBody>
          <a:bodyPr/>
          <a:lstStyle/>
          <a:p>
            <a:fld id="{6BD46FBC-D7F8-5B4B-8F23-1D8E18E1CF02}" type="datetimeFigureOut">
              <a:rPr lang="it-IT" smtClean="0"/>
              <a:t>18/10/23</a:t>
            </a:fld>
            <a:endParaRPr lang="it-IT"/>
          </a:p>
        </p:txBody>
      </p:sp>
      <p:sp>
        <p:nvSpPr>
          <p:cNvPr id="8" name="Segnaposto piè di pagina 7">
            <a:extLst>
              <a:ext uri="{FF2B5EF4-FFF2-40B4-BE49-F238E27FC236}">
                <a16:creationId xmlns:a16="http://schemas.microsoft.com/office/drawing/2014/main" id="{720DD1D8-3C53-4841-AD25-25AF67B467D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9EC6D97-EDDB-9D45-AC4B-E34E65AAE92C}"/>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1476417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C327F4-5EB7-0B4A-B1AF-6ABCB67F28E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E12219E-849C-5044-A591-66E9C12A1191}"/>
              </a:ext>
            </a:extLst>
          </p:cNvPr>
          <p:cNvSpPr>
            <a:spLocks noGrp="1"/>
          </p:cNvSpPr>
          <p:nvPr>
            <p:ph type="dt" sz="half" idx="10"/>
          </p:nvPr>
        </p:nvSpPr>
        <p:spPr/>
        <p:txBody>
          <a:bodyPr/>
          <a:lstStyle/>
          <a:p>
            <a:fld id="{6BD46FBC-D7F8-5B4B-8F23-1D8E18E1CF02}" type="datetimeFigureOut">
              <a:rPr lang="it-IT" smtClean="0"/>
              <a:t>18/10/23</a:t>
            </a:fld>
            <a:endParaRPr lang="it-IT"/>
          </a:p>
        </p:txBody>
      </p:sp>
      <p:sp>
        <p:nvSpPr>
          <p:cNvPr id="4" name="Segnaposto piè di pagina 3">
            <a:extLst>
              <a:ext uri="{FF2B5EF4-FFF2-40B4-BE49-F238E27FC236}">
                <a16:creationId xmlns:a16="http://schemas.microsoft.com/office/drawing/2014/main" id="{47730693-51A7-E841-A43B-9B15F7CE5AC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712E99E-F9A3-4846-BB3A-2A1E802BD8C6}"/>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2476154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64A0356-3AEB-EC42-85B2-20EE109757D9}"/>
              </a:ext>
            </a:extLst>
          </p:cNvPr>
          <p:cNvSpPr>
            <a:spLocks noGrp="1"/>
          </p:cNvSpPr>
          <p:nvPr>
            <p:ph type="dt" sz="half" idx="10"/>
          </p:nvPr>
        </p:nvSpPr>
        <p:spPr/>
        <p:txBody>
          <a:bodyPr/>
          <a:lstStyle/>
          <a:p>
            <a:fld id="{6BD46FBC-D7F8-5B4B-8F23-1D8E18E1CF02}" type="datetimeFigureOut">
              <a:rPr lang="it-IT" smtClean="0"/>
              <a:t>18/10/23</a:t>
            </a:fld>
            <a:endParaRPr lang="it-IT"/>
          </a:p>
        </p:txBody>
      </p:sp>
      <p:sp>
        <p:nvSpPr>
          <p:cNvPr id="3" name="Segnaposto piè di pagina 2">
            <a:extLst>
              <a:ext uri="{FF2B5EF4-FFF2-40B4-BE49-F238E27FC236}">
                <a16:creationId xmlns:a16="http://schemas.microsoft.com/office/drawing/2014/main" id="{956BDE68-36EE-BA40-AE27-A300A09DEAA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9913E4F-261B-3242-B489-72D95BB46CCA}"/>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1875781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8D848A-9722-DC4B-9ACA-9B121E51D50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BFB7664-B98E-3840-AEAE-D2EA174A5F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6EE0EAE-AA0C-7D4A-8CEE-1D559828AC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5AC07AC-2D3B-F44D-9BBE-FDEC7961AE54}"/>
              </a:ext>
            </a:extLst>
          </p:cNvPr>
          <p:cNvSpPr>
            <a:spLocks noGrp="1"/>
          </p:cNvSpPr>
          <p:nvPr>
            <p:ph type="dt" sz="half" idx="10"/>
          </p:nvPr>
        </p:nvSpPr>
        <p:spPr/>
        <p:txBody>
          <a:bodyPr/>
          <a:lstStyle/>
          <a:p>
            <a:fld id="{6BD46FBC-D7F8-5B4B-8F23-1D8E18E1CF02}" type="datetimeFigureOut">
              <a:rPr lang="it-IT" smtClean="0"/>
              <a:t>18/10/23</a:t>
            </a:fld>
            <a:endParaRPr lang="it-IT"/>
          </a:p>
        </p:txBody>
      </p:sp>
      <p:sp>
        <p:nvSpPr>
          <p:cNvPr id="6" name="Segnaposto piè di pagina 5">
            <a:extLst>
              <a:ext uri="{FF2B5EF4-FFF2-40B4-BE49-F238E27FC236}">
                <a16:creationId xmlns:a16="http://schemas.microsoft.com/office/drawing/2014/main" id="{939867E3-F1CD-894C-BF31-41E323905CC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5E6A43B-7F8A-9241-A0AF-597ACFC76F2F}"/>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67479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5F15FC-2464-B347-BFA9-1AC326E2E60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2938B69-59F7-2348-A620-9FE5F751E2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74C3F3D-EC3F-1341-8277-F966D50A5A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D92B7A8-AF3A-E948-AA75-D3C671A71A7D}"/>
              </a:ext>
            </a:extLst>
          </p:cNvPr>
          <p:cNvSpPr>
            <a:spLocks noGrp="1"/>
          </p:cNvSpPr>
          <p:nvPr>
            <p:ph type="dt" sz="half" idx="10"/>
          </p:nvPr>
        </p:nvSpPr>
        <p:spPr/>
        <p:txBody>
          <a:bodyPr/>
          <a:lstStyle/>
          <a:p>
            <a:fld id="{6BD46FBC-D7F8-5B4B-8F23-1D8E18E1CF02}" type="datetimeFigureOut">
              <a:rPr lang="it-IT" smtClean="0"/>
              <a:t>18/10/23</a:t>
            </a:fld>
            <a:endParaRPr lang="it-IT"/>
          </a:p>
        </p:txBody>
      </p:sp>
      <p:sp>
        <p:nvSpPr>
          <p:cNvPr id="6" name="Segnaposto piè di pagina 5">
            <a:extLst>
              <a:ext uri="{FF2B5EF4-FFF2-40B4-BE49-F238E27FC236}">
                <a16:creationId xmlns:a16="http://schemas.microsoft.com/office/drawing/2014/main" id="{E3047AE7-FA9A-5046-85F0-A24603E131F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3645FA7-44D0-0541-B746-4F9EFF7575D9}"/>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4128850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04C4A49-D491-9B48-81C8-1A7ED0BAAA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A40E1AB-980D-4C4C-8461-CEB16E4563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84D36DE-58B9-8041-ADF3-90E4D2A8E2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D46FBC-D7F8-5B4B-8F23-1D8E18E1CF02}" type="datetimeFigureOut">
              <a:rPr lang="it-IT" smtClean="0"/>
              <a:t>18/10/23</a:t>
            </a:fld>
            <a:endParaRPr lang="it-IT"/>
          </a:p>
        </p:txBody>
      </p:sp>
      <p:sp>
        <p:nvSpPr>
          <p:cNvPr id="5" name="Segnaposto piè di pagina 4">
            <a:extLst>
              <a:ext uri="{FF2B5EF4-FFF2-40B4-BE49-F238E27FC236}">
                <a16:creationId xmlns:a16="http://schemas.microsoft.com/office/drawing/2014/main" id="{11511E56-91A8-E04F-A886-22A3D59122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B06A1DD-BCE9-DE47-94F9-03B6003FB1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4B2F7-2E7B-4C41-8A71-7665CB3D71D6}" type="slidenum">
              <a:rPr lang="it-IT" smtClean="0"/>
              <a:t>‹N›</a:t>
            </a:fld>
            <a:endParaRPr lang="it-IT"/>
          </a:p>
        </p:txBody>
      </p:sp>
    </p:spTree>
    <p:extLst>
      <p:ext uri="{BB962C8B-B14F-4D97-AF65-F5344CB8AC3E}">
        <p14:creationId xmlns:p14="http://schemas.microsoft.com/office/powerpoint/2010/main" val="115356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944391-2DFA-CC4E-999F-503860693C01}"/>
              </a:ext>
            </a:extLst>
          </p:cNvPr>
          <p:cNvSpPr>
            <a:spLocks noGrp="1"/>
          </p:cNvSpPr>
          <p:nvPr>
            <p:ph type="title"/>
          </p:nvPr>
        </p:nvSpPr>
        <p:spPr>
          <a:xfrm>
            <a:off x="838200" y="429764"/>
            <a:ext cx="10515600" cy="1325563"/>
          </a:xfrm>
        </p:spPr>
        <p:txBody>
          <a:bodyPr>
            <a:normAutofit fontScale="90000"/>
          </a:bodyPr>
          <a:lstStyle/>
          <a:p>
            <a:pPr algn="ctr"/>
            <a:r>
              <a:rPr lang="it-IT" sz="6000" b="1" dirty="0"/>
              <a:t>PCTO </a:t>
            </a:r>
            <a:br>
              <a:rPr lang="it-IT" dirty="0"/>
            </a:br>
            <a:r>
              <a:rPr lang="it-IT" dirty="0"/>
              <a:t>(Percorso per le Competenze Trasversali e l’Orientamento)</a:t>
            </a:r>
          </a:p>
        </p:txBody>
      </p:sp>
      <p:sp>
        <p:nvSpPr>
          <p:cNvPr id="4" name="CasellaDiTesto 3">
            <a:extLst>
              <a:ext uri="{FF2B5EF4-FFF2-40B4-BE49-F238E27FC236}">
                <a16:creationId xmlns:a16="http://schemas.microsoft.com/office/drawing/2014/main" id="{2F72EC80-E195-D74A-AB66-31327DA5EE12}"/>
              </a:ext>
            </a:extLst>
          </p:cNvPr>
          <p:cNvSpPr txBox="1"/>
          <p:nvPr/>
        </p:nvSpPr>
        <p:spPr>
          <a:xfrm>
            <a:off x="3694670" y="6091881"/>
            <a:ext cx="5226908" cy="369332"/>
          </a:xfrm>
          <a:prstGeom prst="rect">
            <a:avLst/>
          </a:prstGeom>
          <a:noFill/>
        </p:spPr>
        <p:txBody>
          <a:bodyPr wrap="square" rtlCol="0">
            <a:spAutoFit/>
          </a:bodyPr>
          <a:lstStyle/>
          <a:p>
            <a:pPr algn="ctr"/>
            <a:r>
              <a:rPr lang="it-IT" dirty="0"/>
              <a:t>Liceo Scientifico e Musicale «Farnesina»</a:t>
            </a:r>
          </a:p>
        </p:txBody>
      </p:sp>
      <p:pic>
        <p:nvPicPr>
          <p:cNvPr id="8" name="Immagine 7">
            <a:extLst>
              <a:ext uri="{FF2B5EF4-FFF2-40B4-BE49-F238E27FC236}">
                <a16:creationId xmlns:a16="http://schemas.microsoft.com/office/drawing/2014/main" id="{EDEBA7C8-C854-8947-AE10-E1673C98DFF4}"/>
              </a:ext>
            </a:extLst>
          </p:cNvPr>
          <p:cNvPicPr>
            <a:picLocks noChangeAspect="1"/>
          </p:cNvPicPr>
          <p:nvPr/>
        </p:nvPicPr>
        <p:blipFill>
          <a:blip r:embed="rId2"/>
          <a:stretch>
            <a:fillRect/>
          </a:stretch>
        </p:blipFill>
        <p:spPr>
          <a:xfrm>
            <a:off x="3768811" y="2153160"/>
            <a:ext cx="4654378" cy="3723502"/>
          </a:xfrm>
          <a:prstGeom prst="rect">
            <a:avLst/>
          </a:prstGeom>
        </p:spPr>
      </p:pic>
    </p:spTree>
    <p:extLst>
      <p:ext uri="{BB962C8B-B14F-4D97-AF65-F5344CB8AC3E}">
        <p14:creationId xmlns:p14="http://schemas.microsoft.com/office/powerpoint/2010/main" val="3886179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vola 3">
            <a:extLst>
              <a:ext uri="{FF2B5EF4-FFF2-40B4-BE49-F238E27FC236}">
                <a16:creationId xmlns:a16="http://schemas.microsoft.com/office/drawing/2014/main" id="{5D1BCDA7-0E0C-CB47-B33C-08A81F8CF186}"/>
              </a:ext>
            </a:extLst>
          </p:cNvPr>
          <p:cNvSpPr/>
          <p:nvPr/>
        </p:nvSpPr>
        <p:spPr>
          <a:xfrm>
            <a:off x="235526" y="97414"/>
            <a:ext cx="11956473" cy="2116570"/>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14105DEA-28CA-1E48-B8B4-20C38BF85FE5}"/>
              </a:ext>
            </a:extLst>
          </p:cNvPr>
          <p:cNvSpPr>
            <a:spLocks noGrp="1"/>
          </p:cNvSpPr>
          <p:nvPr>
            <p:ph type="title"/>
          </p:nvPr>
        </p:nvSpPr>
        <p:spPr>
          <a:xfrm>
            <a:off x="838199" y="573375"/>
            <a:ext cx="10515600" cy="1325563"/>
          </a:xfrm>
        </p:spPr>
        <p:txBody>
          <a:bodyPr/>
          <a:lstStyle/>
          <a:p>
            <a:pPr algn="ctr"/>
            <a:r>
              <a:rPr lang="it-IT" dirty="0"/>
              <a:t>IN CONCLUSIONE, COSA MI DEVO ASPETTARE DA UN PCTO?</a:t>
            </a:r>
          </a:p>
        </p:txBody>
      </p:sp>
      <p:sp>
        <p:nvSpPr>
          <p:cNvPr id="3" name="Segnaposto contenuto 2">
            <a:extLst>
              <a:ext uri="{FF2B5EF4-FFF2-40B4-BE49-F238E27FC236}">
                <a16:creationId xmlns:a16="http://schemas.microsoft.com/office/drawing/2014/main" id="{F9D7E8FE-A456-8A48-973B-588BC056C76E}"/>
              </a:ext>
            </a:extLst>
          </p:cNvPr>
          <p:cNvSpPr>
            <a:spLocks noGrp="1"/>
          </p:cNvSpPr>
          <p:nvPr>
            <p:ph idx="1"/>
          </p:nvPr>
        </p:nvSpPr>
        <p:spPr>
          <a:xfrm>
            <a:off x="838200" y="2409248"/>
            <a:ext cx="10515600" cy="4351338"/>
          </a:xfrm>
        </p:spPr>
        <p:txBody>
          <a:bodyPr>
            <a:normAutofit fontScale="92500" lnSpcReduction="10000"/>
          </a:bodyPr>
          <a:lstStyle/>
          <a:p>
            <a:pPr marL="0" indent="0">
              <a:buNone/>
            </a:pPr>
            <a:r>
              <a:rPr lang="it-IT" dirty="0"/>
              <a:t>I PCTO rappresentano un’occasione preziosa in cui:</a:t>
            </a:r>
          </a:p>
          <a:p>
            <a:r>
              <a:rPr lang="it-IT" dirty="0"/>
              <a:t>crescere;</a:t>
            </a:r>
          </a:p>
          <a:p>
            <a:r>
              <a:rPr lang="it-IT" dirty="0"/>
              <a:t>comprendere l’utilità del proprio curricolo;</a:t>
            </a:r>
          </a:p>
          <a:p>
            <a:r>
              <a:rPr lang="it-IT" dirty="0"/>
              <a:t>utilizzare quanto appreso ma apprendere anche altro;</a:t>
            </a:r>
          </a:p>
          <a:p>
            <a:r>
              <a:rPr lang="it-IT" dirty="0"/>
              <a:t>scegliere e agire responsabilmente;</a:t>
            </a:r>
          </a:p>
          <a:p>
            <a:endParaRPr lang="it-IT" dirty="0"/>
          </a:p>
          <a:p>
            <a:pPr marL="0" indent="0">
              <a:buNone/>
            </a:pPr>
            <a:r>
              <a:rPr lang="it-IT"/>
              <a:t>In </a:t>
            </a:r>
            <a:r>
              <a:rPr lang="it-IT" dirty="0"/>
              <a:t>un’ottica di </a:t>
            </a:r>
            <a:r>
              <a:rPr lang="it-IT" i="1" dirty="0"/>
              <a:t>“apprendimento permanente”</a:t>
            </a:r>
            <a:r>
              <a:rPr lang="it-IT" dirty="0"/>
              <a:t>, continuando quel processo educativo e formativo che consente di “migliorare le conoscenze, le capacità e le competenze, in una </a:t>
            </a:r>
            <a:r>
              <a:rPr lang="it-IT" b="1" dirty="0"/>
              <a:t>prospettiva personale, civica, sociale e occupazionale</a:t>
            </a:r>
            <a:r>
              <a:rPr lang="it-IT" dirty="0"/>
              <a:t>” (L 92 del 28.06.2012, articolo 4, comma 51).</a:t>
            </a:r>
          </a:p>
        </p:txBody>
      </p:sp>
    </p:spTree>
    <p:extLst>
      <p:ext uri="{BB962C8B-B14F-4D97-AF65-F5344CB8AC3E}">
        <p14:creationId xmlns:p14="http://schemas.microsoft.com/office/powerpoint/2010/main" val="2852695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993ED047-B82D-E54B-BED8-B15E506272AF}"/>
              </a:ext>
            </a:extLst>
          </p:cNvPr>
          <p:cNvPicPr>
            <a:picLocks noChangeAspect="1"/>
          </p:cNvPicPr>
          <p:nvPr/>
        </p:nvPicPr>
        <p:blipFill>
          <a:blip r:embed="rId2"/>
          <a:stretch>
            <a:fillRect/>
          </a:stretch>
        </p:blipFill>
        <p:spPr>
          <a:xfrm>
            <a:off x="2923309" y="764309"/>
            <a:ext cx="5370946" cy="5370946"/>
          </a:xfrm>
          <a:prstGeom prst="rect">
            <a:avLst/>
          </a:prstGeom>
        </p:spPr>
      </p:pic>
    </p:spTree>
    <p:extLst>
      <p:ext uri="{BB962C8B-B14F-4D97-AF65-F5344CB8AC3E}">
        <p14:creationId xmlns:p14="http://schemas.microsoft.com/office/powerpoint/2010/main" val="3945055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vola 3">
            <a:extLst>
              <a:ext uri="{FF2B5EF4-FFF2-40B4-BE49-F238E27FC236}">
                <a16:creationId xmlns:a16="http://schemas.microsoft.com/office/drawing/2014/main" id="{AE89AE67-A103-6740-97A5-1831170C62D5}"/>
              </a:ext>
            </a:extLst>
          </p:cNvPr>
          <p:cNvSpPr/>
          <p:nvPr/>
        </p:nvSpPr>
        <p:spPr>
          <a:xfrm>
            <a:off x="3150974" y="135925"/>
            <a:ext cx="4690699" cy="2205494"/>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dirty="0">
                <a:solidFill>
                  <a:sysClr val="windowText" lastClr="000000"/>
                </a:solidFill>
              </a:rPr>
              <a:t>COSA SONO I PCTO </a:t>
            </a:r>
          </a:p>
        </p:txBody>
      </p:sp>
      <p:sp>
        <p:nvSpPr>
          <p:cNvPr id="2" name="Titolo 1">
            <a:extLst>
              <a:ext uri="{FF2B5EF4-FFF2-40B4-BE49-F238E27FC236}">
                <a16:creationId xmlns:a16="http://schemas.microsoft.com/office/drawing/2014/main" id="{2628E39B-DACE-A947-864D-C113796C84B0}"/>
              </a:ext>
            </a:extLst>
          </p:cNvPr>
          <p:cNvSpPr>
            <a:spLocks noGrp="1"/>
          </p:cNvSpPr>
          <p:nvPr>
            <p:ph type="title"/>
          </p:nvPr>
        </p:nvSpPr>
        <p:spPr>
          <a:xfrm>
            <a:off x="336721" y="2922974"/>
            <a:ext cx="11518557" cy="3799102"/>
          </a:xfrm>
        </p:spPr>
        <p:txBody>
          <a:bodyPr>
            <a:normAutofit fontScale="90000"/>
          </a:bodyPr>
          <a:lstStyle/>
          <a:p>
            <a:pPr algn="ctr">
              <a:lnSpc>
                <a:spcPct val="100000"/>
              </a:lnSpc>
              <a:spcBef>
                <a:spcPts val="600"/>
              </a:spcBef>
              <a:spcAft>
                <a:spcPts val="600"/>
              </a:spcAft>
            </a:pPr>
            <a:r>
              <a:rPr lang="it-IT" dirty="0">
                <a:solidFill>
                  <a:srgbClr val="222222"/>
                </a:solidFill>
                <a:latin typeface="Calibri" panose="020F0502020204030204" pitchFamily="34" charset="0"/>
                <a:ea typeface="Times New Roman" panose="02020603050405020304" pitchFamily="18" charset="0"/>
                <a:cs typeface="Calibri" panose="020F0502020204030204" pitchFamily="34" charset="0"/>
              </a:rPr>
              <a:t>La Legge 145/2018 prevede</a:t>
            </a:r>
            <a:r>
              <a:rPr lang="it-IT" b="1"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it-IT" dirty="0">
                <a:solidFill>
                  <a:srgbClr val="222222"/>
                </a:solidFill>
                <a:latin typeface="Calibri" panose="020F0502020204030204" pitchFamily="34" charset="0"/>
                <a:ea typeface="Times New Roman" panose="02020603050405020304" pitchFamily="18" charset="0"/>
                <a:cs typeface="Calibri" panose="020F0502020204030204" pitchFamily="34" charset="0"/>
              </a:rPr>
              <a:t>per tutti gli studenti del Triennio dei Licei una metodologia didattica e formativa di 90 ore denominata </a:t>
            </a:r>
            <a:br>
              <a:rPr lang="it-IT" dirty="0">
                <a:solidFill>
                  <a:srgbClr val="222222"/>
                </a:solidFill>
                <a:latin typeface="Calibri" panose="020F0502020204030204" pitchFamily="34" charset="0"/>
                <a:ea typeface="Times New Roman" panose="02020603050405020304" pitchFamily="18" charset="0"/>
                <a:cs typeface="Calibri" panose="020F0502020204030204" pitchFamily="34" charset="0"/>
              </a:rPr>
            </a:br>
            <a:r>
              <a:rPr lang="it-IT" b="1" dirty="0">
                <a:solidFill>
                  <a:srgbClr val="222222"/>
                </a:solidFill>
                <a:latin typeface="Calibri" panose="020F0502020204030204" pitchFamily="34" charset="0"/>
                <a:ea typeface="Times New Roman" panose="02020603050405020304" pitchFamily="18" charset="0"/>
                <a:cs typeface="Calibri" panose="020F0502020204030204" pitchFamily="34" charset="0"/>
              </a:rPr>
              <a:t>Percorsi per le Competenze Trasversali e l’Orientamento (PCTO)</a:t>
            </a:r>
            <a:r>
              <a:rPr lang="it-IT" dirty="0">
                <a:solidFill>
                  <a:srgbClr val="222222"/>
                </a:solidFill>
                <a:latin typeface="Calibri" panose="020F0502020204030204" pitchFamily="34" charset="0"/>
                <a:ea typeface="Times New Roman" panose="02020603050405020304" pitchFamily="18" charset="0"/>
                <a:cs typeface="Calibri" panose="020F0502020204030204" pitchFamily="34" charset="0"/>
              </a:rPr>
              <a:t>.</a:t>
            </a:r>
            <a:br>
              <a:rPr lang="it-IT" dirty="0">
                <a:solidFill>
                  <a:srgbClr val="222222"/>
                </a:solidFill>
                <a:latin typeface="Calibri" panose="020F0502020204030204" pitchFamily="34" charset="0"/>
                <a:ea typeface="Times New Roman" panose="02020603050405020304" pitchFamily="18" charset="0"/>
                <a:cs typeface="Calibri" panose="020F0502020204030204" pitchFamily="34" charset="0"/>
              </a:rPr>
            </a:br>
            <a:endParaRPr lang="it-IT" dirty="0"/>
          </a:p>
        </p:txBody>
      </p:sp>
    </p:spTree>
    <p:extLst>
      <p:ext uri="{BB962C8B-B14F-4D97-AF65-F5344CB8AC3E}">
        <p14:creationId xmlns:p14="http://schemas.microsoft.com/office/powerpoint/2010/main" val="4225746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uvola 7">
            <a:extLst>
              <a:ext uri="{FF2B5EF4-FFF2-40B4-BE49-F238E27FC236}">
                <a16:creationId xmlns:a16="http://schemas.microsoft.com/office/drawing/2014/main" id="{E4BD3660-9259-224B-85CE-2DB0C9DE2AF1}"/>
              </a:ext>
            </a:extLst>
          </p:cNvPr>
          <p:cNvSpPr/>
          <p:nvPr/>
        </p:nvSpPr>
        <p:spPr>
          <a:xfrm>
            <a:off x="99885" y="2198614"/>
            <a:ext cx="3917092" cy="2460771"/>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52F20199-D537-F449-BE0B-439990810BD8}"/>
              </a:ext>
            </a:extLst>
          </p:cNvPr>
          <p:cNvSpPr txBox="1"/>
          <p:nvPr/>
        </p:nvSpPr>
        <p:spPr>
          <a:xfrm>
            <a:off x="798042" y="2755354"/>
            <a:ext cx="2520778" cy="1077218"/>
          </a:xfrm>
          <a:prstGeom prst="rect">
            <a:avLst/>
          </a:prstGeom>
          <a:noFill/>
        </p:spPr>
        <p:txBody>
          <a:bodyPr wrap="square" rtlCol="0">
            <a:spAutoFit/>
          </a:bodyPr>
          <a:lstStyle/>
          <a:p>
            <a:pPr algn="ctr"/>
            <a:r>
              <a:rPr lang="it-IT" sz="3200" b="1" dirty="0"/>
              <a:t>COSA SAPERE SUI PCTO</a:t>
            </a:r>
          </a:p>
        </p:txBody>
      </p:sp>
      <p:sp>
        <p:nvSpPr>
          <p:cNvPr id="7" name="CasellaDiTesto 6">
            <a:extLst>
              <a:ext uri="{FF2B5EF4-FFF2-40B4-BE49-F238E27FC236}">
                <a16:creationId xmlns:a16="http://schemas.microsoft.com/office/drawing/2014/main" id="{D5F738D7-53D2-4C49-9958-106A726686E3}"/>
              </a:ext>
            </a:extLst>
          </p:cNvPr>
          <p:cNvSpPr txBox="1"/>
          <p:nvPr/>
        </p:nvSpPr>
        <p:spPr>
          <a:xfrm>
            <a:off x="4175555" y="690236"/>
            <a:ext cx="7674576" cy="5509200"/>
          </a:xfrm>
          <a:prstGeom prst="rect">
            <a:avLst/>
          </a:prstGeom>
          <a:noFill/>
        </p:spPr>
        <p:txBody>
          <a:bodyPr wrap="square" rtlCol="0">
            <a:spAutoFit/>
          </a:bodyPr>
          <a:lstStyle/>
          <a:p>
            <a:r>
              <a:rPr lang="it-IT" sz="2000" dirty="0"/>
              <a:t>Da </a:t>
            </a:r>
            <a:r>
              <a:rPr lang="it-IT" sz="2000" b="1" i="1" dirty="0"/>
              <a:t>LINEE GUIDA MIUR</a:t>
            </a:r>
            <a:r>
              <a:rPr lang="it-IT" sz="2000" dirty="0"/>
              <a:t> – L. 145/2018:</a:t>
            </a:r>
          </a:p>
          <a:p>
            <a:endParaRPr lang="it-IT" sz="1600" i="1" dirty="0"/>
          </a:p>
          <a:p>
            <a:endParaRPr lang="it-IT" sz="1600" i="1" dirty="0"/>
          </a:p>
          <a:p>
            <a:r>
              <a:rPr lang="it-IT" sz="2000" i="1" dirty="0"/>
              <a:t>I PCTO, che le istituzioni scolastiche promuovono per sviluppare le </a:t>
            </a:r>
            <a:r>
              <a:rPr lang="it-IT" sz="2000" b="1" i="1" u="sng" dirty="0"/>
              <a:t>competenze trasversali</a:t>
            </a:r>
            <a:r>
              <a:rPr lang="it-IT" sz="2000" i="1" dirty="0"/>
              <a:t>, contribuiscono ad esaltare la valenza formativa dell’orientamento in itinere, laddove pongono gli studenti nella condizione di maturare un atteggiamento di </a:t>
            </a:r>
            <a:r>
              <a:rPr lang="it-IT" sz="2000" b="1" i="1" u="sng" dirty="0"/>
              <a:t>graduale e sempre maggiore consapevolezza</a:t>
            </a:r>
            <a:r>
              <a:rPr lang="it-IT" sz="2000" i="1" dirty="0"/>
              <a:t> delle proprie vocazioni, in funzione del contesto di riferimento e della realizzazione del proprio progetto personale e sociale, in una logica centrata sull’</a:t>
            </a:r>
            <a:r>
              <a:rPr lang="it-IT" sz="2000" b="1" i="1" u="sng" dirty="0"/>
              <a:t>auto-orientamento</a:t>
            </a:r>
            <a:r>
              <a:rPr lang="it-IT" sz="2000" i="1" dirty="0"/>
              <a:t>. Attraverso il protagonismo attivo dei soggetti in apprendimento, si sviluppa la capacità di operare scelte consapevoli, si sviluppa un’attitudine, un “abito mentale”, una padronanza sociale ed emotiva. </a:t>
            </a:r>
            <a:r>
              <a:rPr lang="it-IT" sz="2000" b="1" i="1" u="sng" dirty="0"/>
              <a:t>Costruire ed esprimere competenze auto-orientative</a:t>
            </a:r>
            <a:r>
              <a:rPr lang="it-IT" sz="2000" i="1" dirty="0"/>
              <a:t>, quindi, facendosi arbitro del proprio destino, è tanto più importante di fronte alla velocità delle trasformazioni tecnologiche considerato il progressivo acuirsi dello sfasamento tra la capacità formativa e la rapidità evolutiva delle professionalità, con un sostanziale disallineamento di competenze.                                             </a:t>
            </a:r>
            <a:r>
              <a:rPr lang="it-IT" sz="1600" i="1" dirty="0"/>
              <a:t>            </a:t>
            </a:r>
            <a:endParaRPr lang="it-IT" sz="1600" dirty="0"/>
          </a:p>
        </p:txBody>
      </p:sp>
    </p:spTree>
    <p:extLst>
      <p:ext uri="{BB962C8B-B14F-4D97-AF65-F5344CB8AC3E}">
        <p14:creationId xmlns:p14="http://schemas.microsoft.com/office/powerpoint/2010/main" val="4020948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5">
            <a:extLst>
              <a:ext uri="{FF2B5EF4-FFF2-40B4-BE49-F238E27FC236}">
                <a16:creationId xmlns:a16="http://schemas.microsoft.com/office/drawing/2014/main" id="{2E2594D4-52A9-0442-87E0-3823C6C64478}"/>
              </a:ext>
            </a:extLst>
          </p:cNvPr>
          <p:cNvGraphicFramePr>
            <a:graphicFrameLocks noGrp="1"/>
          </p:cNvGraphicFramePr>
          <p:nvPr>
            <p:extLst>
              <p:ext uri="{D42A27DB-BD31-4B8C-83A1-F6EECF244321}">
                <p14:modId xmlns:p14="http://schemas.microsoft.com/office/powerpoint/2010/main" val="3608231971"/>
              </p:ext>
            </p:extLst>
          </p:nvPr>
        </p:nvGraphicFramePr>
        <p:xfrm>
          <a:off x="678870" y="1967348"/>
          <a:ext cx="5417130" cy="4571460"/>
        </p:xfrm>
        <a:graphic>
          <a:graphicData uri="http://schemas.openxmlformats.org/drawingml/2006/table">
            <a:tbl>
              <a:tblPr firstRow="1" bandRow="1">
                <a:tableStyleId>{5C22544A-7EE6-4342-B048-85BDC9FD1C3A}</a:tableStyleId>
              </a:tblPr>
              <a:tblGrid>
                <a:gridCol w="2708565">
                  <a:extLst>
                    <a:ext uri="{9D8B030D-6E8A-4147-A177-3AD203B41FA5}">
                      <a16:colId xmlns:a16="http://schemas.microsoft.com/office/drawing/2014/main" val="4187786694"/>
                    </a:ext>
                  </a:extLst>
                </a:gridCol>
                <a:gridCol w="2708565">
                  <a:extLst>
                    <a:ext uri="{9D8B030D-6E8A-4147-A177-3AD203B41FA5}">
                      <a16:colId xmlns:a16="http://schemas.microsoft.com/office/drawing/2014/main" val="1200164403"/>
                    </a:ext>
                  </a:extLst>
                </a:gridCol>
              </a:tblGrid>
              <a:tr h="550933">
                <a:tc>
                  <a:txBody>
                    <a:bodyPr/>
                    <a:lstStyle/>
                    <a:p>
                      <a:r>
                        <a:rPr lang="it-IT" dirty="0"/>
                        <a:t>PROGETTI</a:t>
                      </a:r>
                    </a:p>
                  </a:txBody>
                  <a:tcPr/>
                </a:tc>
                <a:tc>
                  <a:txBody>
                    <a:bodyPr/>
                    <a:lstStyle/>
                    <a:p>
                      <a:r>
                        <a:rPr lang="it-IT" dirty="0"/>
                        <a:t>ENTI</a:t>
                      </a:r>
                    </a:p>
                  </a:txBody>
                  <a:tcPr/>
                </a:tc>
                <a:extLst>
                  <a:ext uri="{0D108BD9-81ED-4DB2-BD59-A6C34878D82A}">
                    <a16:rowId xmlns:a16="http://schemas.microsoft.com/office/drawing/2014/main" val="545040435"/>
                  </a:ext>
                </a:extLst>
              </a:tr>
              <a:tr h="428952">
                <a:tc>
                  <a:txBody>
                    <a:bodyPr/>
                    <a:lstStyle/>
                    <a:p>
                      <a:r>
                        <a:rPr lang="it-IT" dirty="0" err="1"/>
                        <a:t>Mep</a:t>
                      </a:r>
                      <a:endParaRPr lang="it-IT" dirty="0"/>
                    </a:p>
                  </a:txBody>
                  <a:tcPr/>
                </a:tc>
                <a:tc>
                  <a:txBody>
                    <a:bodyPr/>
                    <a:lstStyle/>
                    <a:p>
                      <a:r>
                        <a:rPr lang="it-IT" dirty="0" err="1"/>
                        <a:t>Ass</a:t>
                      </a:r>
                      <a:r>
                        <a:rPr lang="it-IT" dirty="0"/>
                        <a:t>. </a:t>
                      </a:r>
                      <a:r>
                        <a:rPr lang="it-IT" dirty="0" err="1"/>
                        <a:t>Cul</a:t>
                      </a:r>
                      <a:r>
                        <a:rPr lang="it-IT" dirty="0"/>
                        <a:t>. M.E.P.</a:t>
                      </a:r>
                    </a:p>
                  </a:txBody>
                  <a:tcPr/>
                </a:tc>
                <a:extLst>
                  <a:ext uri="{0D108BD9-81ED-4DB2-BD59-A6C34878D82A}">
                    <a16:rowId xmlns:a16="http://schemas.microsoft.com/office/drawing/2014/main" val="4280638975"/>
                  </a:ext>
                </a:extLst>
              </a:tr>
              <a:tr h="428952">
                <a:tc>
                  <a:txBody>
                    <a:bodyPr/>
                    <a:lstStyle/>
                    <a:p>
                      <a:r>
                        <a:rPr lang="it-IT" dirty="0" err="1"/>
                        <a:t>Rimun</a:t>
                      </a:r>
                      <a:endParaRPr lang="it-IT" dirty="0"/>
                    </a:p>
                  </a:txBody>
                  <a:tcPr/>
                </a:tc>
                <a:tc>
                  <a:txBody>
                    <a:bodyPr/>
                    <a:lstStyle/>
                    <a:p>
                      <a:r>
                        <a:rPr lang="it-IT" dirty="0"/>
                        <a:t>Magistri vitae</a:t>
                      </a:r>
                    </a:p>
                  </a:txBody>
                  <a:tcPr/>
                </a:tc>
                <a:extLst>
                  <a:ext uri="{0D108BD9-81ED-4DB2-BD59-A6C34878D82A}">
                    <a16:rowId xmlns:a16="http://schemas.microsoft.com/office/drawing/2014/main" val="2659553006"/>
                  </a:ext>
                </a:extLst>
              </a:tr>
              <a:tr h="428952">
                <a:tc>
                  <a:txBody>
                    <a:bodyPr/>
                    <a:lstStyle/>
                    <a:p>
                      <a:r>
                        <a:rPr lang="it-IT" dirty="0"/>
                        <a:t>Start up </a:t>
                      </a:r>
                      <a:r>
                        <a:rPr lang="it-IT" dirty="0" err="1"/>
                        <a:t>your</a:t>
                      </a:r>
                      <a:r>
                        <a:rPr lang="it-IT" dirty="0"/>
                        <a:t> life</a:t>
                      </a:r>
                    </a:p>
                  </a:txBody>
                  <a:tcPr/>
                </a:tc>
                <a:tc>
                  <a:txBody>
                    <a:bodyPr/>
                    <a:lstStyle/>
                    <a:p>
                      <a:r>
                        <a:rPr lang="it-IT" dirty="0"/>
                        <a:t>Unicredit</a:t>
                      </a:r>
                    </a:p>
                  </a:txBody>
                  <a:tcPr/>
                </a:tc>
                <a:extLst>
                  <a:ext uri="{0D108BD9-81ED-4DB2-BD59-A6C34878D82A}">
                    <a16:rowId xmlns:a16="http://schemas.microsoft.com/office/drawing/2014/main" val="1927222179"/>
                  </a:ext>
                </a:extLst>
              </a:tr>
              <a:tr h="428952">
                <a:tc>
                  <a:txBody>
                    <a:bodyPr/>
                    <a:lstStyle/>
                    <a:p>
                      <a:r>
                        <a:rPr lang="it-IT" dirty="0" err="1"/>
                        <a:t>Bibup</a:t>
                      </a:r>
                      <a:r>
                        <a:rPr lang="it-IT" dirty="0"/>
                        <a:t>!</a:t>
                      </a:r>
                    </a:p>
                  </a:txBody>
                  <a:tcPr/>
                </a:tc>
                <a:tc>
                  <a:txBody>
                    <a:bodyPr/>
                    <a:lstStyle/>
                    <a:p>
                      <a:r>
                        <a:rPr lang="it-IT" dirty="0"/>
                        <a:t>Sapienza</a:t>
                      </a:r>
                    </a:p>
                  </a:txBody>
                  <a:tcPr/>
                </a:tc>
                <a:extLst>
                  <a:ext uri="{0D108BD9-81ED-4DB2-BD59-A6C34878D82A}">
                    <a16:rowId xmlns:a16="http://schemas.microsoft.com/office/drawing/2014/main" val="2835222258"/>
                  </a:ext>
                </a:extLst>
              </a:tr>
              <a:tr h="588911">
                <a:tc>
                  <a:txBody>
                    <a:bodyPr/>
                    <a:lstStyle/>
                    <a:p>
                      <a:r>
                        <a:rPr lang="it-IT" dirty="0"/>
                        <a:t>Il Cammino verso Medicina</a:t>
                      </a:r>
                    </a:p>
                  </a:txBody>
                  <a:tcPr/>
                </a:tc>
                <a:tc>
                  <a:txBody>
                    <a:bodyPr/>
                    <a:lstStyle/>
                    <a:p>
                      <a:r>
                        <a:rPr lang="it-IT" dirty="0"/>
                        <a:t>Sapienza</a:t>
                      </a:r>
                    </a:p>
                  </a:txBody>
                  <a:tcPr/>
                </a:tc>
                <a:extLst>
                  <a:ext uri="{0D108BD9-81ED-4DB2-BD59-A6C34878D82A}">
                    <a16:rowId xmlns:a16="http://schemas.microsoft.com/office/drawing/2014/main" val="1724825780"/>
                  </a:ext>
                </a:extLst>
              </a:tr>
              <a:tr h="428952">
                <a:tc>
                  <a:txBody>
                    <a:bodyPr/>
                    <a:lstStyle/>
                    <a:p>
                      <a:r>
                        <a:rPr lang="it-IT" dirty="0"/>
                        <a:t>Laboratorio orchestrale</a:t>
                      </a:r>
                    </a:p>
                  </a:txBody>
                  <a:tcPr/>
                </a:tc>
                <a:tc>
                  <a:txBody>
                    <a:bodyPr/>
                    <a:lstStyle/>
                    <a:p>
                      <a:r>
                        <a:rPr lang="it-IT" dirty="0"/>
                        <a:t>Roma Tre</a:t>
                      </a:r>
                    </a:p>
                  </a:txBody>
                  <a:tcPr/>
                </a:tc>
                <a:extLst>
                  <a:ext uri="{0D108BD9-81ED-4DB2-BD59-A6C34878D82A}">
                    <a16:rowId xmlns:a16="http://schemas.microsoft.com/office/drawing/2014/main" val="3981031550"/>
                  </a:ext>
                </a:extLst>
              </a:tr>
              <a:tr h="428952">
                <a:tc>
                  <a:txBody>
                    <a:bodyPr/>
                    <a:lstStyle/>
                    <a:p>
                      <a:r>
                        <a:rPr lang="it-IT" dirty="0" err="1"/>
                        <a:t>Coding</a:t>
                      </a:r>
                      <a:endParaRPr lang="it-IT" dirty="0"/>
                    </a:p>
                  </a:txBody>
                  <a:tcPr/>
                </a:tc>
                <a:tc>
                  <a:txBody>
                    <a:bodyPr/>
                    <a:lstStyle/>
                    <a:p>
                      <a:r>
                        <a:rPr lang="it-IT" dirty="0"/>
                        <a:t>Luiss</a:t>
                      </a:r>
                    </a:p>
                  </a:txBody>
                  <a:tcPr/>
                </a:tc>
                <a:extLst>
                  <a:ext uri="{0D108BD9-81ED-4DB2-BD59-A6C34878D82A}">
                    <a16:rowId xmlns:a16="http://schemas.microsoft.com/office/drawing/2014/main" val="3833879445"/>
                  </a:ext>
                </a:extLst>
              </a:tr>
              <a:tr h="428952">
                <a:tc>
                  <a:txBody>
                    <a:bodyPr/>
                    <a:lstStyle/>
                    <a:p>
                      <a:r>
                        <a:rPr lang="it-IT" dirty="0" err="1"/>
                        <a:t>Eipass</a:t>
                      </a:r>
                      <a:endParaRPr lang="it-IT" dirty="0"/>
                    </a:p>
                  </a:txBody>
                  <a:tcPr/>
                </a:tc>
                <a:tc>
                  <a:txBody>
                    <a:bodyPr/>
                    <a:lstStyle/>
                    <a:p>
                      <a:r>
                        <a:rPr lang="it-IT" dirty="0" err="1"/>
                        <a:t>Airnet</a:t>
                      </a:r>
                      <a:r>
                        <a:rPr lang="it-IT" dirty="0"/>
                        <a:t> </a:t>
                      </a:r>
                      <a:r>
                        <a:rPr lang="it-IT" dirty="0" err="1"/>
                        <a:t>srl</a:t>
                      </a:r>
                      <a:endParaRPr lang="it-IT" dirty="0"/>
                    </a:p>
                  </a:txBody>
                  <a:tcPr/>
                </a:tc>
                <a:extLst>
                  <a:ext uri="{0D108BD9-81ED-4DB2-BD59-A6C34878D82A}">
                    <a16:rowId xmlns:a16="http://schemas.microsoft.com/office/drawing/2014/main" val="762557956"/>
                  </a:ext>
                </a:extLst>
              </a:tr>
              <a:tr h="428952">
                <a:tc>
                  <a:txBody>
                    <a:bodyPr/>
                    <a:lstStyle/>
                    <a:p>
                      <a:r>
                        <a:rPr lang="it-IT" dirty="0"/>
                        <a:t>G4greta</a:t>
                      </a:r>
                    </a:p>
                  </a:txBody>
                  <a:tcPr/>
                </a:tc>
                <a:tc>
                  <a:txBody>
                    <a:bodyPr/>
                    <a:lstStyle/>
                    <a:p>
                      <a:r>
                        <a:rPr lang="it-IT" dirty="0"/>
                        <a:t>BCG</a:t>
                      </a:r>
                    </a:p>
                  </a:txBody>
                  <a:tcPr/>
                </a:tc>
                <a:extLst>
                  <a:ext uri="{0D108BD9-81ED-4DB2-BD59-A6C34878D82A}">
                    <a16:rowId xmlns:a16="http://schemas.microsoft.com/office/drawing/2014/main" val="1797692246"/>
                  </a:ext>
                </a:extLst>
              </a:tr>
            </a:tbl>
          </a:graphicData>
        </a:graphic>
      </p:graphicFrame>
      <p:sp>
        <p:nvSpPr>
          <p:cNvPr id="6" name="CasellaDiTesto 5">
            <a:extLst>
              <a:ext uri="{FF2B5EF4-FFF2-40B4-BE49-F238E27FC236}">
                <a16:creationId xmlns:a16="http://schemas.microsoft.com/office/drawing/2014/main" id="{D0355C19-BE87-3840-B957-8EA8044509E8}"/>
              </a:ext>
            </a:extLst>
          </p:cNvPr>
          <p:cNvSpPr txBox="1"/>
          <p:nvPr/>
        </p:nvSpPr>
        <p:spPr>
          <a:xfrm>
            <a:off x="678872" y="35963"/>
            <a:ext cx="10834254" cy="1631216"/>
          </a:xfrm>
          <a:prstGeom prst="rect">
            <a:avLst/>
          </a:prstGeom>
          <a:noFill/>
        </p:spPr>
        <p:txBody>
          <a:bodyPr wrap="square" rtlCol="0">
            <a:spAutoFit/>
          </a:bodyPr>
          <a:lstStyle/>
          <a:p>
            <a:r>
              <a:rPr lang="it-IT" sz="2000" i="1" dirty="0"/>
              <a:t>Per assicurare allo studente la trasversalità e la sperimentazione di sé in diversi contesti di formazione e apprendimento la scuola stipula convenzioni con </a:t>
            </a:r>
            <a:r>
              <a:rPr lang="it-IT" sz="2000" b="1" i="1" u="sng" dirty="0"/>
              <a:t>enti esterni, pubblici o privati</a:t>
            </a:r>
            <a:r>
              <a:rPr lang="it-IT" sz="2000" i="1" dirty="0"/>
              <a:t>, che offrano percorsi compatibili al curriculo d’Istituto e alle diverse esigenze provenienti da alunni, genitori, docenti.</a:t>
            </a:r>
          </a:p>
          <a:p>
            <a:endParaRPr lang="it-IT" sz="2000" i="1" dirty="0"/>
          </a:p>
          <a:p>
            <a:r>
              <a:rPr lang="it-IT" sz="2000" i="1" dirty="0"/>
              <a:t>Di seguito alcuni PCTO che sono in procinto di inizio o di avviamento</a:t>
            </a:r>
          </a:p>
        </p:txBody>
      </p:sp>
      <p:sp>
        <p:nvSpPr>
          <p:cNvPr id="7" name="Nuvola 6">
            <a:extLst>
              <a:ext uri="{FF2B5EF4-FFF2-40B4-BE49-F238E27FC236}">
                <a16:creationId xmlns:a16="http://schemas.microsoft.com/office/drawing/2014/main" id="{8A8A7EE5-1159-6A4E-AB18-A185E2FFE155}"/>
              </a:ext>
            </a:extLst>
          </p:cNvPr>
          <p:cNvSpPr/>
          <p:nvPr/>
        </p:nvSpPr>
        <p:spPr>
          <a:xfrm>
            <a:off x="6470072" y="2550723"/>
            <a:ext cx="5043054" cy="3421081"/>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b="1" dirty="0">
              <a:solidFill>
                <a:sysClr val="windowText" lastClr="000000"/>
              </a:solidFill>
            </a:endParaRPr>
          </a:p>
          <a:p>
            <a:pPr algn="ctr"/>
            <a:endParaRPr lang="it-IT" b="1" dirty="0">
              <a:solidFill>
                <a:sysClr val="windowText" lastClr="000000"/>
              </a:solidFill>
            </a:endParaRPr>
          </a:p>
          <a:p>
            <a:pPr algn="ctr"/>
            <a:endParaRPr lang="it-IT" b="1">
              <a:solidFill>
                <a:sysClr val="windowText" lastClr="000000"/>
              </a:solidFill>
            </a:endParaRPr>
          </a:p>
          <a:p>
            <a:pPr algn="ctr"/>
            <a:r>
              <a:rPr lang="it-IT" b="1">
                <a:solidFill>
                  <a:sysClr val="windowText" lastClr="000000"/>
                </a:solidFill>
              </a:rPr>
              <a:t>Altri </a:t>
            </a:r>
            <a:r>
              <a:rPr lang="it-IT" b="1" dirty="0">
                <a:solidFill>
                  <a:sysClr val="windowText" lastClr="000000"/>
                </a:solidFill>
              </a:rPr>
              <a:t>enti sono</a:t>
            </a:r>
            <a:r>
              <a:rPr lang="it-IT" dirty="0">
                <a:solidFill>
                  <a:sysClr val="windowText" lastClr="000000"/>
                </a:solidFill>
              </a:rPr>
              <a:t>:</a:t>
            </a:r>
          </a:p>
          <a:p>
            <a:pPr algn="ctr"/>
            <a:r>
              <a:rPr lang="it-IT" dirty="0">
                <a:solidFill>
                  <a:sysClr val="windowText" lastClr="000000"/>
                </a:solidFill>
              </a:rPr>
              <a:t>John </a:t>
            </a:r>
            <a:r>
              <a:rPr lang="it-IT" dirty="0" err="1">
                <a:solidFill>
                  <a:sysClr val="windowText" lastClr="000000"/>
                </a:solidFill>
              </a:rPr>
              <a:t>Cabot</a:t>
            </a:r>
            <a:r>
              <a:rPr lang="it-IT" dirty="0">
                <a:solidFill>
                  <a:sysClr val="windowText" lastClr="000000"/>
                </a:solidFill>
              </a:rPr>
              <a:t> </a:t>
            </a:r>
            <a:r>
              <a:rPr lang="it-IT" dirty="0" err="1">
                <a:solidFill>
                  <a:sysClr val="windowText" lastClr="000000"/>
                </a:solidFill>
              </a:rPr>
              <a:t>University</a:t>
            </a:r>
            <a:r>
              <a:rPr lang="it-IT" dirty="0">
                <a:solidFill>
                  <a:sysClr val="windowText" lastClr="000000"/>
                </a:solidFill>
              </a:rPr>
              <a:t>,</a:t>
            </a:r>
          </a:p>
          <a:p>
            <a:pPr algn="ctr"/>
            <a:r>
              <a:rPr lang="it-IT" dirty="0">
                <a:solidFill>
                  <a:sysClr val="windowText" lastClr="000000"/>
                </a:solidFill>
              </a:rPr>
              <a:t>Roma Capitale,</a:t>
            </a:r>
          </a:p>
          <a:p>
            <a:pPr algn="ctr"/>
            <a:r>
              <a:rPr lang="it-IT" dirty="0">
                <a:solidFill>
                  <a:sysClr val="windowText" lastClr="000000"/>
                </a:solidFill>
              </a:rPr>
              <a:t>Teatro Doria </a:t>
            </a:r>
            <a:r>
              <a:rPr lang="it-IT" dirty="0" err="1">
                <a:solidFill>
                  <a:sysClr val="windowText" lastClr="000000"/>
                </a:solidFill>
              </a:rPr>
              <a:t>Pamphili</a:t>
            </a:r>
            <a:r>
              <a:rPr lang="it-IT" dirty="0">
                <a:solidFill>
                  <a:sysClr val="windowText" lastClr="000000"/>
                </a:solidFill>
              </a:rPr>
              <a:t>,</a:t>
            </a:r>
          </a:p>
          <a:p>
            <a:pPr algn="ctr"/>
            <a:r>
              <a:rPr lang="it-IT" dirty="0">
                <a:solidFill>
                  <a:sysClr val="windowText" lastClr="000000"/>
                </a:solidFill>
              </a:rPr>
              <a:t>Università LUMSA</a:t>
            </a:r>
          </a:p>
          <a:p>
            <a:pPr algn="ctr"/>
            <a:r>
              <a:rPr lang="it-IT" dirty="0" err="1">
                <a:solidFill>
                  <a:sysClr val="windowText" lastClr="000000"/>
                </a:solidFill>
              </a:rPr>
              <a:t>Unicusano</a:t>
            </a:r>
            <a:endParaRPr lang="it-IT" dirty="0">
              <a:solidFill>
                <a:sysClr val="windowText" lastClr="000000"/>
              </a:solidFill>
            </a:endParaRPr>
          </a:p>
          <a:p>
            <a:pPr algn="ctr"/>
            <a:r>
              <a:rPr lang="it-IT" dirty="0">
                <a:solidFill>
                  <a:sysClr val="windowText" lastClr="000000"/>
                </a:solidFill>
              </a:rPr>
              <a:t>Università della Tuscia</a:t>
            </a:r>
          </a:p>
          <a:p>
            <a:pPr algn="ctr"/>
            <a:endParaRPr lang="it-IT" dirty="0">
              <a:solidFill>
                <a:sysClr val="windowText" lastClr="000000"/>
              </a:solidFill>
            </a:endParaRPr>
          </a:p>
          <a:p>
            <a:pPr algn="ctr"/>
            <a:endParaRPr lang="it-IT" dirty="0">
              <a:solidFill>
                <a:sysClr val="windowText" lastClr="000000"/>
              </a:solidFill>
            </a:endParaRPr>
          </a:p>
          <a:p>
            <a:pPr algn="ctr"/>
            <a:endParaRPr lang="it-IT" dirty="0">
              <a:solidFill>
                <a:sysClr val="windowText" lastClr="000000"/>
              </a:solidFill>
            </a:endParaRPr>
          </a:p>
        </p:txBody>
      </p:sp>
    </p:spTree>
    <p:extLst>
      <p:ext uri="{BB962C8B-B14F-4D97-AF65-F5344CB8AC3E}">
        <p14:creationId xmlns:p14="http://schemas.microsoft.com/office/powerpoint/2010/main" val="3214628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4">
            <a:extLst>
              <a:ext uri="{FF2B5EF4-FFF2-40B4-BE49-F238E27FC236}">
                <a16:creationId xmlns:a16="http://schemas.microsoft.com/office/drawing/2014/main" id="{D89002D6-FD01-1F48-B960-441A5DC0A9BC}"/>
              </a:ext>
            </a:extLst>
          </p:cNvPr>
          <p:cNvGraphicFramePr>
            <a:graphicFrameLocks noGrp="1"/>
          </p:cNvGraphicFramePr>
          <p:nvPr>
            <p:extLst>
              <p:ext uri="{D42A27DB-BD31-4B8C-83A1-F6EECF244321}">
                <p14:modId xmlns:p14="http://schemas.microsoft.com/office/powerpoint/2010/main" val="2972509507"/>
              </p:ext>
            </p:extLst>
          </p:nvPr>
        </p:nvGraphicFramePr>
        <p:xfrm>
          <a:off x="1136073" y="1177007"/>
          <a:ext cx="9451107" cy="1828800"/>
        </p:xfrm>
        <a:graphic>
          <a:graphicData uri="http://schemas.openxmlformats.org/drawingml/2006/table">
            <a:tbl>
              <a:tblPr firstRow="1" bandRow="1">
                <a:tableStyleId>{5C22544A-7EE6-4342-B048-85BDC9FD1C3A}</a:tableStyleId>
              </a:tblPr>
              <a:tblGrid>
                <a:gridCol w="3150369">
                  <a:extLst>
                    <a:ext uri="{9D8B030D-6E8A-4147-A177-3AD203B41FA5}">
                      <a16:colId xmlns:a16="http://schemas.microsoft.com/office/drawing/2014/main" val="2541601882"/>
                    </a:ext>
                  </a:extLst>
                </a:gridCol>
                <a:gridCol w="3150369">
                  <a:extLst>
                    <a:ext uri="{9D8B030D-6E8A-4147-A177-3AD203B41FA5}">
                      <a16:colId xmlns:a16="http://schemas.microsoft.com/office/drawing/2014/main" val="620659222"/>
                    </a:ext>
                  </a:extLst>
                </a:gridCol>
                <a:gridCol w="3150369">
                  <a:extLst>
                    <a:ext uri="{9D8B030D-6E8A-4147-A177-3AD203B41FA5}">
                      <a16:colId xmlns:a16="http://schemas.microsoft.com/office/drawing/2014/main" val="3386504333"/>
                    </a:ext>
                  </a:extLst>
                </a:gridCol>
              </a:tblGrid>
              <a:tr h="914400">
                <a:tc>
                  <a:txBody>
                    <a:bodyPr/>
                    <a:lstStyle/>
                    <a:p>
                      <a:r>
                        <a:rPr lang="it-IT" dirty="0"/>
                        <a:t>CLASSI TERZE</a:t>
                      </a:r>
                    </a:p>
                  </a:txBody>
                  <a:tcPr/>
                </a:tc>
                <a:tc>
                  <a:txBody>
                    <a:bodyPr/>
                    <a:lstStyle/>
                    <a:p>
                      <a:r>
                        <a:rPr lang="it-IT" dirty="0"/>
                        <a:t>CLASSI QUARTE</a:t>
                      </a:r>
                    </a:p>
                  </a:txBody>
                  <a:tcPr/>
                </a:tc>
                <a:tc>
                  <a:txBody>
                    <a:bodyPr/>
                    <a:lstStyle/>
                    <a:p>
                      <a:r>
                        <a:rPr lang="it-IT" dirty="0"/>
                        <a:t>CLASSI QUINTE</a:t>
                      </a:r>
                    </a:p>
                  </a:txBody>
                  <a:tcPr/>
                </a:tc>
                <a:extLst>
                  <a:ext uri="{0D108BD9-81ED-4DB2-BD59-A6C34878D82A}">
                    <a16:rowId xmlns:a16="http://schemas.microsoft.com/office/drawing/2014/main" val="1260312286"/>
                  </a:ext>
                </a:extLst>
              </a:tr>
              <a:tr h="914400">
                <a:tc>
                  <a:txBody>
                    <a:bodyPr/>
                    <a:lstStyle/>
                    <a:p>
                      <a:r>
                        <a:rPr lang="it-IT" dirty="0"/>
                        <a:t>30 ore</a:t>
                      </a:r>
                    </a:p>
                  </a:txBody>
                  <a:tcPr/>
                </a:tc>
                <a:tc>
                  <a:txBody>
                    <a:bodyPr/>
                    <a:lstStyle/>
                    <a:p>
                      <a:r>
                        <a:rPr lang="it-IT" dirty="0"/>
                        <a:t>40 ore</a:t>
                      </a:r>
                    </a:p>
                  </a:txBody>
                  <a:tcPr/>
                </a:tc>
                <a:tc>
                  <a:txBody>
                    <a:bodyPr/>
                    <a:lstStyle/>
                    <a:p>
                      <a:r>
                        <a:rPr lang="it-IT" dirty="0"/>
                        <a:t> 20 ore</a:t>
                      </a:r>
                    </a:p>
                  </a:txBody>
                  <a:tcPr/>
                </a:tc>
                <a:extLst>
                  <a:ext uri="{0D108BD9-81ED-4DB2-BD59-A6C34878D82A}">
                    <a16:rowId xmlns:a16="http://schemas.microsoft.com/office/drawing/2014/main" val="586251532"/>
                  </a:ext>
                </a:extLst>
              </a:tr>
            </a:tbl>
          </a:graphicData>
        </a:graphic>
      </p:graphicFrame>
      <p:sp>
        <p:nvSpPr>
          <p:cNvPr id="5" name="CasellaDiTesto 4">
            <a:extLst>
              <a:ext uri="{FF2B5EF4-FFF2-40B4-BE49-F238E27FC236}">
                <a16:creationId xmlns:a16="http://schemas.microsoft.com/office/drawing/2014/main" id="{C275CFEA-B4AC-8A4B-9E3C-C9452495822F}"/>
              </a:ext>
            </a:extLst>
          </p:cNvPr>
          <p:cNvSpPr txBox="1"/>
          <p:nvPr/>
        </p:nvSpPr>
        <p:spPr>
          <a:xfrm>
            <a:off x="5514108" y="3245633"/>
            <a:ext cx="5891644" cy="3323987"/>
          </a:xfrm>
          <a:prstGeom prst="rect">
            <a:avLst/>
          </a:prstGeom>
          <a:noFill/>
        </p:spPr>
        <p:txBody>
          <a:bodyPr wrap="square" rtlCol="0">
            <a:spAutoFit/>
          </a:bodyPr>
          <a:lstStyle/>
          <a:p>
            <a:pPr marL="285750" indent="-285750">
              <a:buFont typeface="Arial" panose="020B0604020202020204" pitchFamily="34" charset="0"/>
              <a:buChar char="•"/>
            </a:pPr>
            <a:r>
              <a:rPr lang="it-IT" sz="2400" dirty="0"/>
              <a:t>La scuola propone una scansione del monte orario da espletare nel corso del Triennio.</a:t>
            </a:r>
          </a:p>
          <a:p>
            <a:endParaRPr lang="it-IT" sz="2400" dirty="0"/>
          </a:p>
          <a:p>
            <a:pPr marL="285750" indent="-285750">
              <a:buFont typeface="Arial" panose="020B0604020202020204" pitchFamily="34" charset="0"/>
              <a:buChar char="•"/>
            </a:pPr>
            <a:r>
              <a:rPr lang="it-IT" sz="2400" dirty="0"/>
              <a:t>Nel conteggio delle 90 ore sono incluse 4 ore obbligatorie di CORSO DI SICUREZZA SUL LAVORO su PIATTAFORMA MIUR, le cui credenziali saranno date agli studenti a tempo debito.</a:t>
            </a:r>
          </a:p>
          <a:p>
            <a:endParaRPr lang="it-IT" dirty="0"/>
          </a:p>
        </p:txBody>
      </p:sp>
      <p:sp>
        <p:nvSpPr>
          <p:cNvPr id="6" name="CasellaDiTesto 5">
            <a:extLst>
              <a:ext uri="{FF2B5EF4-FFF2-40B4-BE49-F238E27FC236}">
                <a16:creationId xmlns:a16="http://schemas.microsoft.com/office/drawing/2014/main" id="{30DD4D6B-DC57-A546-AD1E-3D6FF43B1C13}"/>
              </a:ext>
            </a:extLst>
          </p:cNvPr>
          <p:cNvSpPr txBox="1"/>
          <p:nvPr/>
        </p:nvSpPr>
        <p:spPr>
          <a:xfrm>
            <a:off x="1447799" y="232963"/>
            <a:ext cx="9296401" cy="707886"/>
          </a:xfrm>
          <a:prstGeom prst="rect">
            <a:avLst/>
          </a:prstGeom>
          <a:noFill/>
        </p:spPr>
        <p:txBody>
          <a:bodyPr wrap="square" rtlCol="0">
            <a:spAutoFit/>
          </a:bodyPr>
          <a:lstStyle/>
          <a:p>
            <a:r>
              <a:rPr lang="it-IT" sz="4000" b="1" dirty="0"/>
              <a:t>SCANSIONE DEL MONTE ORARIO</a:t>
            </a:r>
          </a:p>
        </p:txBody>
      </p:sp>
      <p:pic>
        <p:nvPicPr>
          <p:cNvPr id="8" name="Immagine 7">
            <a:extLst>
              <a:ext uri="{FF2B5EF4-FFF2-40B4-BE49-F238E27FC236}">
                <a16:creationId xmlns:a16="http://schemas.microsoft.com/office/drawing/2014/main" id="{38BA5379-4E28-344E-9082-96C0641C2987}"/>
              </a:ext>
            </a:extLst>
          </p:cNvPr>
          <p:cNvPicPr>
            <a:picLocks noChangeAspect="1"/>
          </p:cNvPicPr>
          <p:nvPr/>
        </p:nvPicPr>
        <p:blipFill>
          <a:blip r:embed="rId2"/>
          <a:stretch>
            <a:fillRect/>
          </a:stretch>
        </p:blipFill>
        <p:spPr>
          <a:xfrm>
            <a:off x="379843" y="3597591"/>
            <a:ext cx="5134265" cy="2350627"/>
          </a:xfrm>
          <a:prstGeom prst="rect">
            <a:avLst/>
          </a:prstGeom>
        </p:spPr>
      </p:pic>
    </p:spTree>
    <p:extLst>
      <p:ext uri="{BB962C8B-B14F-4D97-AF65-F5344CB8AC3E}">
        <p14:creationId xmlns:p14="http://schemas.microsoft.com/office/powerpoint/2010/main" val="3309214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vola 3">
            <a:extLst>
              <a:ext uri="{FF2B5EF4-FFF2-40B4-BE49-F238E27FC236}">
                <a16:creationId xmlns:a16="http://schemas.microsoft.com/office/drawing/2014/main" id="{0E6E0634-5500-5646-B29A-B9B4198A859D}"/>
              </a:ext>
            </a:extLst>
          </p:cNvPr>
          <p:cNvSpPr/>
          <p:nvPr/>
        </p:nvSpPr>
        <p:spPr>
          <a:xfrm>
            <a:off x="484909" y="374073"/>
            <a:ext cx="4267200" cy="2673927"/>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ysClr val="windowText" lastClr="000000"/>
                </a:solidFill>
              </a:rPr>
              <a:t>COME CI SI CANDIDA AI PERCORSI?</a:t>
            </a:r>
          </a:p>
        </p:txBody>
      </p:sp>
      <p:sp>
        <p:nvSpPr>
          <p:cNvPr id="6" name="Nuvola 5">
            <a:extLst>
              <a:ext uri="{FF2B5EF4-FFF2-40B4-BE49-F238E27FC236}">
                <a16:creationId xmlns:a16="http://schemas.microsoft.com/office/drawing/2014/main" id="{2D52D298-CBBD-9149-9DC6-9D822B3EF33D}"/>
              </a:ext>
            </a:extLst>
          </p:cNvPr>
          <p:cNvSpPr/>
          <p:nvPr/>
        </p:nvSpPr>
        <p:spPr>
          <a:xfrm>
            <a:off x="484909" y="3429000"/>
            <a:ext cx="4267200" cy="2673927"/>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ysClr val="windowText" lastClr="000000"/>
                </a:solidFill>
              </a:rPr>
              <a:t>QUANTI PERCORSI POSSO FARE?</a:t>
            </a:r>
          </a:p>
        </p:txBody>
      </p:sp>
      <p:sp>
        <p:nvSpPr>
          <p:cNvPr id="7" name="CasellaDiTesto 6">
            <a:extLst>
              <a:ext uri="{FF2B5EF4-FFF2-40B4-BE49-F238E27FC236}">
                <a16:creationId xmlns:a16="http://schemas.microsoft.com/office/drawing/2014/main" id="{BDF5202E-A7B8-204D-AA05-E4B84EDED302}"/>
              </a:ext>
            </a:extLst>
          </p:cNvPr>
          <p:cNvSpPr txBox="1"/>
          <p:nvPr/>
        </p:nvSpPr>
        <p:spPr>
          <a:xfrm>
            <a:off x="5666509" y="4378036"/>
            <a:ext cx="5015346" cy="1200329"/>
          </a:xfrm>
          <a:prstGeom prst="rect">
            <a:avLst/>
          </a:prstGeom>
          <a:noFill/>
        </p:spPr>
        <p:txBody>
          <a:bodyPr wrap="square" rtlCol="0">
            <a:spAutoFit/>
          </a:bodyPr>
          <a:lstStyle/>
          <a:p>
            <a:pPr algn="ctr"/>
            <a:r>
              <a:rPr lang="it-IT" dirty="0"/>
              <a:t>Teoricamente innumerevoli, quello delle 90 ore è un limite minimo non un limite massimo ma va comunque armonizzato con lo studio previsto dal curricolo ordinario.</a:t>
            </a:r>
          </a:p>
        </p:txBody>
      </p:sp>
      <p:sp>
        <p:nvSpPr>
          <p:cNvPr id="2" name="CasellaDiTesto 1">
            <a:extLst>
              <a:ext uri="{FF2B5EF4-FFF2-40B4-BE49-F238E27FC236}">
                <a16:creationId xmlns:a16="http://schemas.microsoft.com/office/drawing/2014/main" id="{F9EB0E1D-4718-61B0-D071-1E66E4B7D73E}"/>
              </a:ext>
            </a:extLst>
          </p:cNvPr>
          <p:cNvSpPr txBox="1"/>
          <p:nvPr/>
        </p:nvSpPr>
        <p:spPr>
          <a:xfrm>
            <a:off x="6719454" y="623455"/>
            <a:ext cx="4502727" cy="1200329"/>
          </a:xfrm>
          <a:prstGeom prst="rect">
            <a:avLst/>
          </a:prstGeom>
          <a:noFill/>
        </p:spPr>
        <p:txBody>
          <a:bodyPr wrap="square" rtlCol="0">
            <a:spAutoFit/>
          </a:bodyPr>
          <a:lstStyle/>
          <a:p>
            <a:r>
              <a:rPr lang="it-IT" dirty="0"/>
              <a:t>Le informazioni ufficiali passano attraverso circolari e comunicazioni su RE. In ogni caso nella sezione del nostro sito riservata ai PCTO troverai tutte le informazioni del caso</a:t>
            </a:r>
          </a:p>
        </p:txBody>
      </p:sp>
    </p:spTree>
    <p:extLst>
      <p:ext uri="{BB962C8B-B14F-4D97-AF65-F5344CB8AC3E}">
        <p14:creationId xmlns:p14="http://schemas.microsoft.com/office/powerpoint/2010/main" val="2815435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vola 3">
            <a:extLst>
              <a:ext uri="{FF2B5EF4-FFF2-40B4-BE49-F238E27FC236}">
                <a16:creationId xmlns:a16="http://schemas.microsoft.com/office/drawing/2014/main" id="{8E7AFB85-D27A-2646-AB05-32BF257E951A}"/>
              </a:ext>
            </a:extLst>
          </p:cNvPr>
          <p:cNvSpPr/>
          <p:nvPr/>
        </p:nvSpPr>
        <p:spPr>
          <a:xfrm>
            <a:off x="484909" y="374073"/>
            <a:ext cx="4267200" cy="2673927"/>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ysClr val="windowText" lastClr="000000"/>
                </a:solidFill>
              </a:rPr>
              <a:t>POSSO ABBANDONARE UN PERCORSO GIA’ INTRAPRESO?</a:t>
            </a:r>
          </a:p>
        </p:txBody>
      </p:sp>
      <p:sp>
        <p:nvSpPr>
          <p:cNvPr id="5" name="CasellaDiTesto 4">
            <a:extLst>
              <a:ext uri="{FF2B5EF4-FFF2-40B4-BE49-F238E27FC236}">
                <a16:creationId xmlns:a16="http://schemas.microsoft.com/office/drawing/2014/main" id="{154FC6F4-76E1-E84D-8F61-3B6D8924A148}"/>
              </a:ext>
            </a:extLst>
          </p:cNvPr>
          <p:cNvSpPr txBox="1"/>
          <p:nvPr/>
        </p:nvSpPr>
        <p:spPr>
          <a:xfrm>
            <a:off x="5306290" y="845127"/>
            <a:ext cx="6594764" cy="1477328"/>
          </a:xfrm>
          <a:prstGeom prst="rect">
            <a:avLst/>
          </a:prstGeom>
          <a:noFill/>
        </p:spPr>
        <p:txBody>
          <a:bodyPr wrap="square" rtlCol="0">
            <a:spAutoFit/>
          </a:bodyPr>
          <a:lstStyle/>
          <a:p>
            <a:pPr algn="ctr"/>
            <a:r>
              <a:rPr lang="it-IT" dirty="0"/>
              <a:t>No, nella misura in cui molti percorsi hanno un limite di posti. Senza contare il fatto che anche un’esperienza negativa contribuisce alla scoperta del sé, purché sia completata nelle sue varie fasi. Si matura quella maggior consapevolezza, auspicata dal legislatore, per </a:t>
            </a:r>
          </a:p>
          <a:p>
            <a:pPr algn="ctr"/>
            <a:r>
              <a:rPr lang="it-IT" dirty="0" err="1"/>
              <a:t>ri</a:t>
            </a:r>
            <a:r>
              <a:rPr lang="it-IT" dirty="0"/>
              <a:t>-orientare le proprie scelte future.</a:t>
            </a:r>
          </a:p>
        </p:txBody>
      </p:sp>
      <p:sp>
        <p:nvSpPr>
          <p:cNvPr id="6" name="Nuvola 5">
            <a:extLst>
              <a:ext uri="{FF2B5EF4-FFF2-40B4-BE49-F238E27FC236}">
                <a16:creationId xmlns:a16="http://schemas.microsoft.com/office/drawing/2014/main" id="{9841FE44-BBCF-2449-A3D7-8717CD41CD8B}"/>
              </a:ext>
            </a:extLst>
          </p:cNvPr>
          <p:cNvSpPr/>
          <p:nvPr/>
        </p:nvSpPr>
        <p:spPr>
          <a:xfrm>
            <a:off x="748145" y="3429000"/>
            <a:ext cx="4142510" cy="2777836"/>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E SE MIO/A FIGLIO/A E’ IN MOBILITA’ INTERNAZIONALE?</a:t>
            </a:r>
          </a:p>
        </p:txBody>
      </p:sp>
      <p:sp>
        <p:nvSpPr>
          <p:cNvPr id="7" name="CasellaDiTesto 6">
            <a:extLst>
              <a:ext uri="{FF2B5EF4-FFF2-40B4-BE49-F238E27FC236}">
                <a16:creationId xmlns:a16="http://schemas.microsoft.com/office/drawing/2014/main" id="{03BA4E3E-6B5F-414C-A749-AEBC5E5A7120}"/>
              </a:ext>
            </a:extLst>
          </p:cNvPr>
          <p:cNvSpPr txBox="1"/>
          <p:nvPr/>
        </p:nvSpPr>
        <p:spPr>
          <a:xfrm>
            <a:off x="5403272" y="4211783"/>
            <a:ext cx="6040583" cy="1754326"/>
          </a:xfrm>
          <a:prstGeom prst="rect">
            <a:avLst/>
          </a:prstGeom>
          <a:noFill/>
        </p:spPr>
        <p:txBody>
          <a:bodyPr wrap="square" rtlCol="0">
            <a:spAutoFit/>
          </a:bodyPr>
          <a:lstStyle/>
          <a:p>
            <a:r>
              <a:rPr lang="it-IT" dirty="0"/>
              <a:t>L’esperienza di mobilità internazionale è equiparata, per il suo intrinseco valore formativo, a un Percorso valido per lo sviluppo delle Competenze Trasversali e l’Orientamento, con un monte orario riconosciuto proporzionato all’effettivo periodo di permanenza, purché sia avvenuto di concerto con l’Istituzione scolastica</a:t>
            </a:r>
          </a:p>
        </p:txBody>
      </p:sp>
    </p:spTree>
    <p:extLst>
      <p:ext uri="{BB962C8B-B14F-4D97-AF65-F5344CB8AC3E}">
        <p14:creationId xmlns:p14="http://schemas.microsoft.com/office/powerpoint/2010/main" val="1535663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vola 3">
            <a:extLst>
              <a:ext uri="{FF2B5EF4-FFF2-40B4-BE49-F238E27FC236}">
                <a16:creationId xmlns:a16="http://schemas.microsoft.com/office/drawing/2014/main" id="{C92F8941-9BAD-534F-9AF1-EDF64054FD51}"/>
              </a:ext>
            </a:extLst>
          </p:cNvPr>
          <p:cNvSpPr/>
          <p:nvPr/>
        </p:nvSpPr>
        <p:spPr>
          <a:xfrm>
            <a:off x="484909" y="374073"/>
            <a:ext cx="4267200" cy="2673927"/>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chemeClr val="tx1"/>
                </a:solidFill>
              </a:rPr>
              <a:t>E SE MIO/A FIGLIO/A E’</a:t>
            </a:r>
          </a:p>
          <a:p>
            <a:pPr algn="ctr"/>
            <a:r>
              <a:rPr lang="it-IT" sz="2000" b="1" dirty="0">
                <a:solidFill>
                  <a:schemeClr val="tx1"/>
                </a:solidFill>
              </a:rPr>
              <a:t>STUDENTE ATLETA? E SE SVOLGE ATTIVITA’ SPORTIVA AGONISTICA?</a:t>
            </a:r>
          </a:p>
        </p:txBody>
      </p:sp>
      <p:sp>
        <p:nvSpPr>
          <p:cNvPr id="6" name="Nuvola 5">
            <a:extLst>
              <a:ext uri="{FF2B5EF4-FFF2-40B4-BE49-F238E27FC236}">
                <a16:creationId xmlns:a16="http://schemas.microsoft.com/office/drawing/2014/main" id="{5C46024F-ADFC-DB44-A0B7-F70C403401C2}"/>
              </a:ext>
            </a:extLst>
          </p:cNvPr>
          <p:cNvSpPr/>
          <p:nvPr/>
        </p:nvSpPr>
        <p:spPr>
          <a:xfrm>
            <a:off x="484909" y="3810001"/>
            <a:ext cx="4682836" cy="2493819"/>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ysClr val="windowText" lastClr="000000"/>
                </a:solidFill>
              </a:rPr>
              <a:t>CHI VALUTA L’IMPATTO E LA BONTA’ DEL PERCORSO NELLA FORMAZIONE DELLO STUDENTE?</a:t>
            </a:r>
          </a:p>
        </p:txBody>
      </p:sp>
      <p:sp>
        <p:nvSpPr>
          <p:cNvPr id="7" name="CasellaDiTesto 6">
            <a:extLst>
              <a:ext uri="{FF2B5EF4-FFF2-40B4-BE49-F238E27FC236}">
                <a16:creationId xmlns:a16="http://schemas.microsoft.com/office/drawing/2014/main" id="{F5514D7E-008F-B24F-8C5A-4D2BBD165089}"/>
              </a:ext>
            </a:extLst>
          </p:cNvPr>
          <p:cNvSpPr txBox="1"/>
          <p:nvPr/>
        </p:nvSpPr>
        <p:spPr>
          <a:xfrm>
            <a:off x="4918364" y="374073"/>
            <a:ext cx="6539345" cy="2585323"/>
          </a:xfrm>
          <a:prstGeom prst="rect">
            <a:avLst/>
          </a:prstGeom>
          <a:noFill/>
        </p:spPr>
        <p:txBody>
          <a:bodyPr wrap="square" rtlCol="0">
            <a:spAutoFit/>
          </a:bodyPr>
          <a:lstStyle/>
          <a:p>
            <a:r>
              <a:rPr lang="it-IT" dirty="0">
                <a:solidFill>
                  <a:sysClr val="windowText" lastClr="000000"/>
                </a:solidFill>
              </a:rPr>
              <a:t>Coerentemente con il quadro di riferimento comunitario e nazionale, per gli studenti-atleti di “Alto livello” (previa attestazione dell’appartenenza del giovane ad una delle suddette categorie di atleti da parte della Federazione sportiva di riferimento) le attività di PCTO potranno essere riconosciute. </a:t>
            </a:r>
          </a:p>
          <a:p>
            <a:r>
              <a:rPr lang="it-IT" dirty="0">
                <a:solidFill>
                  <a:sysClr val="windowText" lastClr="000000"/>
                </a:solidFill>
              </a:rPr>
              <a:t>Se lo studente svolge invece attività sportiva agonistica, purché la società ne certifichi l’impegno supplementare (es. arbitro, allenatore dei più piccoli, etc. etc.) si possono riconoscere ore di PCTO previa convenzione specifica con la medesima. </a:t>
            </a:r>
          </a:p>
        </p:txBody>
      </p:sp>
      <p:sp>
        <p:nvSpPr>
          <p:cNvPr id="8" name="CasellaDiTesto 7">
            <a:extLst>
              <a:ext uri="{FF2B5EF4-FFF2-40B4-BE49-F238E27FC236}">
                <a16:creationId xmlns:a16="http://schemas.microsoft.com/office/drawing/2014/main" id="{E46DCA15-13E1-3842-BEA8-9842564EF636}"/>
              </a:ext>
            </a:extLst>
          </p:cNvPr>
          <p:cNvSpPr txBox="1"/>
          <p:nvPr/>
        </p:nvSpPr>
        <p:spPr>
          <a:xfrm>
            <a:off x="5486399" y="4045528"/>
            <a:ext cx="4987637" cy="1477328"/>
          </a:xfrm>
          <a:prstGeom prst="rect">
            <a:avLst/>
          </a:prstGeom>
          <a:noFill/>
        </p:spPr>
        <p:txBody>
          <a:bodyPr wrap="square" rtlCol="0">
            <a:spAutoFit/>
          </a:bodyPr>
          <a:lstStyle/>
          <a:p>
            <a:r>
              <a:rPr lang="it-IT" dirty="0"/>
              <a:t>Tutti i percorsi hanno un </a:t>
            </a:r>
            <a:r>
              <a:rPr lang="it-IT" b="1" u="sng" dirty="0"/>
              <a:t>tutor esterno</a:t>
            </a:r>
            <a:r>
              <a:rPr lang="it-IT" dirty="0"/>
              <a:t>, proveniente dall’ente convenzionato, e un </a:t>
            </a:r>
            <a:r>
              <a:rPr lang="it-IT" b="1" u="sng" dirty="0"/>
              <a:t>tutor interno</a:t>
            </a:r>
            <a:r>
              <a:rPr lang="it-IT" dirty="0"/>
              <a:t>, proveniente dal Liceo. A fine percorso anche allo studente può richiesto un feed-back dell’esperienza svolta.</a:t>
            </a:r>
          </a:p>
        </p:txBody>
      </p:sp>
    </p:spTree>
    <p:extLst>
      <p:ext uri="{BB962C8B-B14F-4D97-AF65-F5344CB8AC3E}">
        <p14:creationId xmlns:p14="http://schemas.microsoft.com/office/powerpoint/2010/main" val="768113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vola 3">
            <a:extLst>
              <a:ext uri="{FF2B5EF4-FFF2-40B4-BE49-F238E27FC236}">
                <a16:creationId xmlns:a16="http://schemas.microsoft.com/office/drawing/2014/main" id="{DFDB129C-8FD1-D64E-A6DD-A10C060AE34C}"/>
              </a:ext>
            </a:extLst>
          </p:cNvPr>
          <p:cNvSpPr/>
          <p:nvPr/>
        </p:nvSpPr>
        <p:spPr>
          <a:xfrm>
            <a:off x="581891" y="297872"/>
            <a:ext cx="4267200" cy="2673927"/>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ysClr val="windowText" lastClr="000000"/>
                </a:solidFill>
              </a:rPr>
              <a:t>I PERCORSI SONO A PAGAMENTO?</a:t>
            </a:r>
          </a:p>
        </p:txBody>
      </p:sp>
      <p:sp>
        <p:nvSpPr>
          <p:cNvPr id="5" name="CasellaDiTesto 4">
            <a:extLst>
              <a:ext uri="{FF2B5EF4-FFF2-40B4-BE49-F238E27FC236}">
                <a16:creationId xmlns:a16="http://schemas.microsoft.com/office/drawing/2014/main" id="{11CC1BB7-D242-8149-B968-80C8ECE1D036}"/>
              </a:ext>
            </a:extLst>
          </p:cNvPr>
          <p:cNvSpPr txBox="1"/>
          <p:nvPr/>
        </p:nvSpPr>
        <p:spPr>
          <a:xfrm>
            <a:off x="6096000" y="734291"/>
            <a:ext cx="4558145" cy="1754326"/>
          </a:xfrm>
          <a:prstGeom prst="rect">
            <a:avLst/>
          </a:prstGeom>
          <a:noFill/>
        </p:spPr>
        <p:txBody>
          <a:bodyPr wrap="square" rtlCol="0">
            <a:spAutoFit/>
          </a:bodyPr>
          <a:lstStyle/>
          <a:p>
            <a:r>
              <a:rPr lang="it-IT" dirty="0"/>
              <a:t>I Percorsi NON sono a pagamento. Tuttavia per un limitato numero di essi vi possono essere dei costi fissi per il conseguimento di titoli che vanno oltre il PCTO (cfr. </a:t>
            </a:r>
            <a:r>
              <a:rPr lang="it-IT" dirty="0" err="1"/>
              <a:t>Eipass</a:t>
            </a:r>
            <a:r>
              <a:rPr lang="it-IT" dirty="0"/>
              <a:t>) o di modesti rimborsi spese nel caso di associazioni o enti che forniscono agli studenti materiali d’uso.</a:t>
            </a:r>
          </a:p>
        </p:txBody>
      </p:sp>
      <p:sp>
        <p:nvSpPr>
          <p:cNvPr id="6" name="Nuvola 5">
            <a:extLst>
              <a:ext uri="{FF2B5EF4-FFF2-40B4-BE49-F238E27FC236}">
                <a16:creationId xmlns:a16="http://schemas.microsoft.com/office/drawing/2014/main" id="{E17770DE-675C-9D45-BC3B-1BFD9E23BA13}"/>
              </a:ext>
            </a:extLst>
          </p:cNvPr>
          <p:cNvSpPr/>
          <p:nvPr/>
        </p:nvSpPr>
        <p:spPr>
          <a:xfrm>
            <a:off x="581891" y="3429000"/>
            <a:ext cx="4087091" cy="3131128"/>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ysClr val="windowText" lastClr="000000"/>
                </a:solidFill>
              </a:rPr>
              <a:t>COSA RICHIEDONO GLI ENTI A STUDENTI E FAMIGLIE?</a:t>
            </a:r>
          </a:p>
        </p:txBody>
      </p:sp>
      <p:sp>
        <p:nvSpPr>
          <p:cNvPr id="8" name="CasellaDiTesto 7">
            <a:extLst>
              <a:ext uri="{FF2B5EF4-FFF2-40B4-BE49-F238E27FC236}">
                <a16:creationId xmlns:a16="http://schemas.microsoft.com/office/drawing/2014/main" id="{5254F5A8-2FAB-0B45-A9D7-239345BD22D6}"/>
              </a:ext>
            </a:extLst>
          </p:cNvPr>
          <p:cNvSpPr txBox="1"/>
          <p:nvPr/>
        </p:nvSpPr>
        <p:spPr>
          <a:xfrm>
            <a:off x="6096000" y="3935520"/>
            <a:ext cx="4876800" cy="2031325"/>
          </a:xfrm>
          <a:prstGeom prst="rect">
            <a:avLst/>
          </a:prstGeom>
          <a:noFill/>
        </p:spPr>
        <p:txBody>
          <a:bodyPr wrap="square">
            <a:spAutoFit/>
          </a:bodyPr>
          <a:lstStyle/>
          <a:p>
            <a:pPr algn="ctr"/>
            <a:r>
              <a:rPr lang="it-IT" dirty="0">
                <a:solidFill>
                  <a:sysClr val="windowText" lastClr="000000"/>
                </a:solidFill>
              </a:rPr>
              <a:t>All’inizio di ogni percorso l’Ente chiederà allo studente o alla famiglia la stipula di un PATTO FORMATIVO scaricabile dal sito da consegnare al referente del percorso. Alcuni enti formativi richiedono una LIBERATORIA necessaria per la corretta acquisizione e il retto impiego dei dati personali dei partecipanti</a:t>
            </a:r>
          </a:p>
        </p:txBody>
      </p:sp>
    </p:spTree>
    <p:extLst>
      <p:ext uri="{BB962C8B-B14F-4D97-AF65-F5344CB8AC3E}">
        <p14:creationId xmlns:p14="http://schemas.microsoft.com/office/powerpoint/2010/main" val="257141638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955</Words>
  <Application>Microsoft Macintosh PowerPoint</Application>
  <PresentationFormat>Widescreen</PresentationFormat>
  <Paragraphs>80</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Calibri</vt:lpstr>
      <vt:lpstr>Calibri Light</vt:lpstr>
      <vt:lpstr>Tema di Office</vt:lpstr>
      <vt:lpstr>PCTO  (Percorso per le Competenze Trasversali e l’Orientamento)</vt:lpstr>
      <vt:lpstr>La Legge 145/2018 prevede per tutti gli studenti del Triennio dei Licei una metodologia didattica e formativa di 90 ore denominata  Percorsi per le Competenze Trasversali e l’Orientamento (PCTO).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IN CONCLUSIONE, COSA MI DEVO ASPETTARE DA UN PCTO?</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PCTO  (Percorso per le Competenze Trasversali e l’Orientamento)</dc:title>
  <dc:creator>Corrado Malavoglia</dc:creator>
  <cp:lastModifiedBy>Corrado Malavoglia</cp:lastModifiedBy>
  <cp:revision>16</cp:revision>
  <dcterms:created xsi:type="dcterms:W3CDTF">2021-10-24T08:55:55Z</dcterms:created>
  <dcterms:modified xsi:type="dcterms:W3CDTF">2023-10-18T16:09:59Z</dcterms:modified>
</cp:coreProperties>
</file>